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61" r:id="rId6"/>
    <p:sldId id="270" r:id="rId7"/>
    <p:sldId id="257" r:id="rId8"/>
    <p:sldId id="258" r:id="rId9"/>
    <p:sldId id="266" r:id="rId10"/>
    <p:sldId id="271" r:id="rId11"/>
    <p:sldId id="269" r:id="rId12"/>
    <p:sldId id="262" r:id="rId13"/>
    <p:sldId id="260" r:id="rId14"/>
    <p:sldId id="268" r:id="rId15"/>
    <p:sldId id="264" r:id="rId16"/>
    <p:sldId id="265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68736-9268-43B3-B703-C2CA63DD8834}" v="1058" dt="2022-05-12T17:58:53.189"/>
    <p1510:client id="{6C92BF93-01D9-4118-B43C-273C347F9656}" v="8" dt="2022-05-12T02:43:46.341"/>
    <p1510:client id="{98C17B0C-38EE-4A2C-8954-7BCCCF1A1191}" v="227" dt="2022-05-11T19:51:52.945"/>
    <p1510:client id="{C51F2F01-57AB-44DC-8431-7A196772945A}" v="201" dt="2022-05-12T03:07:43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14" d="100"/>
          <a:sy n="114" d="100"/>
        </p:scale>
        <p:origin x="414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58F5F-D70D-4DCB-A813-9DCDDF2F171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36EEA-AEF7-44DE-AE51-430F2C4C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5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9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Carson, a block is 8-512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95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6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5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4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7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54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7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6EEA-AEF7-44DE-AE51-430F2C4C9C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0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8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658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2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63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59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53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08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58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4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3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2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31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5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46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03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5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1D410B-6BB0-4910-9C37-F3D5F418DEF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CD3686-EE7A-4C53-B556-2B74D93E6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commons.andrews.edu/cgi/viewcontent.cgi?article=1259&amp;context=honors" TargetMode="External"/><Relationship Id="rId2" Type="http://schemas.openxmlformats.org/officeDocument/2006/relationships/hyperlink" Target="https://en.wikipedia.org/wiki/Alpha%E2%80%93beta_pru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asco.ittc.ku.edu/publications/documents/Gifford_ITTC-FY2009-TR-03050-03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D703-C17D-4196-90DC-F9FA5BD4E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Mancala w/Alpha Beta Pruning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F2993-D673-4198-87D1-6B68B10A6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Wegner, Hamza Zuberi, Carson Meredith</a:t>
            </a:r>
          </a:p>
        </p:txBody>
      </p:sp>
    </p:spTree>
    <p:extLst>
      <p:ext uri="{BB962C8B-B14F-4D97-AF65-F5344CB8AC3E}">
        <p14:creationId xmlns:p14="http://schemas.microsoft.com/office/powerpoint/2010/main" val="207648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F72-B055-4646-8EC0-28DCD680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vs Alpha Beta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AE173-3174-427A-88BC-34BA842DD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Alpha Beta</a:t>
            </a:r>
            <a:r>
              <a:rPr lang="en-US" dirty="0"/>
              <a:t> ran against a random opponent 100 times and took 378 seconds with an average of </a:t>
            </a:r>
            <a:r>
              <a:rPr lang="en-US" b="1" dirty="0"/>
              <a:t>3.76</a:t>
            </a:r>
            <a:r>
              <a:rPr lang="en-US" dirty="0"/>
              <a:t> seconds per game with a </a:t>
            </a:r>
            <a:r>
              <a:rPr lang="en-US" b="1" dirty="0"/>
              <a:t>depth of 6</a:t>
            </a:r>
          </a:p>
          <a:p>
            <a:r>
              <a:rPr lang="en-US" b="1" dirty="0" err="1"/>
              <a:t>MiniMax</a:t>
            </a:r>
            <a:r>
              <a:rPr lang="en-US" dirty="0"/>
              <a:t> ran against a random opponent 100 times and took 34,463 seconds </a:t>
            </a:r>
            <a:r>
              <a:rPr lang="en-US" dirty="0">
                <a:ea typeface="+mn-lt"/>
                <a:cs typeface="+mn-lt"/>
              </a:rPr>
              <a:t>with an average of </a:t>
            </a:r>
            <a:r>
              <a:rPr lang="en-US" b="1" dirty="0">
                <a:ea typeface="+mn-lt"/>
                <a:cs typeface="+mn-lt"/>
              </a:rPr>
              <a:t>344.63</a:t>
            </a:r>
            <a:r>
              <a:rPr lang="en-US" dirty="0">
                <a:ea typeface="+mn-lt"/>
                <a:cs typeface="+mn-lt"/>
              </a:rPr>
              <a:t> seconds per game </a:t>
            </a:r>
            <a:r>
              <a:rPr lang="en-US" dirty="0"/>
              <a:t>with a </a:t>
            </a:r>
            <a:r>
              <a:rPr lang="en-US" b="1" dirty="0"/>
              <a:t>depth of 6</a:t>
            </a:r>
          </a:p>
          <a:p>
            <a:r>
              <a:rPr lang="en-US" b="1" dirty="0"/>
              <a:t>Alpha Beta</a:t>
            </a:r>
            <a:r>
              <a:rPr lang="en-US" dirty="0"/>
              <a:t> ran against a random opponent 100 times and took 122 seconds with an average of </a:t>
            </a:r>
            <a:r>
              <a:rPr lang="en-US" b="1" dirty="0"/>
              <a:t>1.22</a:t>
            </a:r>
            <a:r>
              <a:rPr lang="en-US" dirty="0"/>
              <a:t> seconds per game with a </a:t>
            </a:r>
            <a:r>
              <a:rPr lang="en-US" b="1" dirty="0"/>
              <a:t>depth of 4</a:t>
            </a:r>
          </a:p>
          <a:p>
            <a:r>
              <a:rPr lang="en-US" b="1" dirty="0" err="1"/>
              <a:t>MiniMax</a:t>
            </a:r>
            <a:r>
              <a:rPr lang="en-US" dirty="0"/>
              <a:t> ran against a random opponent 100 times and took 229 seconds </a:t>
            </a:r>
            <a:r>
              <a:rPr lang="en-US" dirty="0">
                <a:ea typeface="+mn-lt"/>
                <a:cs typeface="+mn-lt"/>
              </a:rPr>
              <a:t>with an average of </a:t>
            </a:r>
            <a:r>
              <a:rPr lang="en-US" b="1" dirty="0">
                <a:ea typeface="+mn-lt"/>
                <a:cs typeface="+mn-lt"/>
              </a:rPr>
              <a:t>2.29</a:t>
            </a:r>
            <a:r>
              <a:rPr lang="en-US" dirty="0">
                <a:ea typeface="+mn-lt"/>
                <a:cs typeface="+mn-lt"/>
              </a:rPr>
              <a:t> seconds per game </a:t>
            </a:r>
            <a:r>
              <a:rPr lang="en-US" dirty="0"/>
              <a:t>with a </a:t>
            </a:r>
            <a:r>
              <a:rPr lang="en-US" b="1" dirty="0"/>
              <a:t>depth of 4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627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C4E1-472C-446D-AEF6-64AA96A1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vs Alpha Beta Memory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CE62E-F287-46F2-A514-C9200BC5D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Alpha Beta </a:t>
            </a:r>
            <a:r>
              <a:rPr lang="en-US" dirty="0"/>
              <a:t>ran against a random opponent 100 times with a </a:t>
            </a:r>
            <a:r>
              <a:rPr lang="en-US" b="1" dirty="0"/>
              <a:t>depth of 4 </a:t>
            </a:r>
            <a:r>
              <a:rPr lang="en-US" dirty="0"/>
              <a:t>and ended with a memory allocation of </a:t>
            </a:r>
            <a:r>
              <a:rPr lang="en-US" b="1" dirty="0"/>
              <a:t>26958 blocks</a:t>
            </a:r>
            <a:r>
              <a:rPr lang="en-US" dirty="0"/>
              <a:t> and a peak of </a:t>
            </a:r>
            <a:r>
              <a:rPr lang="en-US" b="1" dirty="0"/>
              <a:t>32726 blocks</a:t>
            </a:r>
          </a:p>
          <a:p>
            <a:r>
              <a:rPr lang="en-US" b="1" dirty="0" err="1"/>
              <a:t>MiniMax</a:t>
            </a:r>
            <a:r>
              <a:rPr lang="en-US" b="1" dirty="0"/>
              <a:t> </a:t>
            </a:r>
            <a:r>
              <a:rPr lang="en-US" dirty="0"/>
              <a:t>ran against a random opponent 100 times with a </a:t>
            </a:r>
            <a:r>
              <a:rPr lang="en-US" b="1" dirty="0"/>
              <a:t>depth of 4 </a:t>
            </a:r>
            <a:r>
              <a:rPr lang="en-US" dirty="0"/>
              <a:t>and ended with a memory allocation of </a:t>
            </a:r>
            <a:r>
              <a:rPr lang="en-US" b="1" dirty="0"/>
              <a:t>33750 blocks </a:t>
            </a:r>
            <a:r>
              <a:rPr lang="en-US" dirty="0"/>
              <a:t>and a peak of </a:t>
            </a:r>
            <a:r>
              <a:rPr lang="en-US" b="1" dirty="0"/>
              <a:t>42030 blocks</a:t>
            </a:r>
          </a:p>
        </p:txBody>
      </p:sp>
    </p:spTree>
    <p:extLst>
      <p:ext uri="{BB962C8B-B14F-4D97-AF65-F5344CB8AC3E}">
        <p14:creationId xmlns:p14="http://schemas.microsoft.com/office/powerpoint/2010/main" val="332365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F5BE-3B95-494B-8A12-28BB2FA5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Pros/Cons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65A5-A4A0-470D-8868-0CDF2863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Pros: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Helps perform a thorough assessment of a search space. </a:t>
            </a:r>
            <a:endParaRPr lang="en-US"/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Offers decision making in AI, which has further given way to the development of new and smart machines, systems, and computers.</a:t>
            </a:r>
            <a:endParaRPr lang="en-US"/>
          </a:p>
          <a:p>
            <a:pPr>
              <a:buSzPct val="114999"/>
            </a:pPr>
            <a:r>
              <a:rPr lang="en-US"/>
              <a:t>Cons: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Huge branching factor, which can make reaching the goal state slow</a:t>
            </a:r>
            <a:endParaRPr lang="en-US"/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Search of unnecessary nodes or branches of the game tree decreases the performance and efficiency</a:t>
            </a:r>
            <a:endParaRPr lang="en-US"/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There are lots of possible moves to evaluate in a game</a:t>
            </a:r>
            <a:endParaRPr lang="en-US"/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Exploring the entire tree is not probable due to time and space restrictions</a:t>
            </a:r>
            <a:endParaRPr lang="en-US"/>
          </a:p>
          <a:p>
            <a:pPr>
              <a:buSzPct val="114999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0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C60D-4723-4E36-BD88-616AD63A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Beta Pros/Cons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4409D-5727-451B-976D-85D9E48BE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Pros: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Elimination of search tree branches</a:t>
            </a:r>
            <a:endParaRPr lang="en-US"/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Limits search time to better sub-trees which enables a deeper search</a:t>
            </a:r>
            <a:endParaRPr lang="en-US"/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Reduces computation and searching through the tree</a:t>
            </a:r>
            <a:endParaRPr lang="en-US"/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Prevents additional computational time, making the process quicker</a:t>
            </a:r>
            <a:endParaRPr lang="en-US"/>
          </a:p>
          <a:p>
            <a:pPr>
              <a:buSzPct val="114999"/>
            </a:pPr>
            <a:r>
              <a:rPr lang="en-US"/>
              <a:t>Cons: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Requires a depth limit, most of the time it is not feasible to search the entire tree</a:t>
            </a:r>
            <a:endParaRPr lang="en-US"/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Designed to calculate the best move, it also calculates the values of all the legal moves</a:t>
            </a:r>
            <a:endParaRPr lang="en-US"/>
          </a:p>
          <a:p>
            <a:pPr lvl="1">
              <a:buSzPct val="114999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AAAF-4476-4391-B181-68ED96E0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A2712-7258-45C9-ADD5-7AAD823C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https://en.wikipedia.org/wiki/Minimax</a:t>
            </a:r>
          </a:p>
          <a:p>
            <a:r>
              <a:rPr lang="en-US" dirty="0">
                <a:hlinkClick r:id="rId2"/>
              </a:rPr>
              <a:t>https://en.wikipedia.org/wiki/Alpha%E2%80%93beta_pruning</a:t>
            </a:r>
            <a:endParaRPr lang="en-US" dirty="0"/>
          </a:p>
          <a:p>
            <a:r>
              <a:rPr lang="en-US" dirty="0">
                <a:hlinkClick r:id="rId3"/>
              </a:rPr>
              <a:t>https://digitalcommons.andrews.edu/cgi/viewcontent.cgi?article=1259&amp;context=honors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https://fiasco.ittc.ku.edu/publications/documents/Gifford_ITTC-FY2009-TR-03050-03.pdf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385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A563-FB14-42E2-81CA-0E40FC20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Mancala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CF15-3397-43C2-9D22-938F690E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18" y="2481431"/>
            <a:ext cx="11107024" cy="331893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Each player starts with 4 “seeds” in each of their 6 pits, with “stores” at the end of the pits</a:t>
            </a:r>
          </a:p>
          <a:p>
            <a:r>
              <a:rPr lang="en-US" sz="2000" dirty="0"/>
              <a:t>The player can only move seeds on their side of the board, placing 1 seed in each pit as they move counterclockwise</a:t>
            </a:r>
          </a:p>
          <a:p>
            <a:r>
              <a:rPr lang="en-US" sz="2000" dirty="0"/>
              <a:t>If the player ends in their store, they get a bonus turn</a:t>
            </a:r>
          </a:p>
          <a:p>
            <a:r>
              <a:rPr lang="en-US" sz="2000" dirty="0"/>
              <a:t>If the player lands in an empty space on their side, they can “steal” the opposing player’s seeds on the opposite side</a:t>
            </a:r>
          </a:p>
          <a:p>
            <a:r>
              <a:rPr lang="en-US" sz="2000" dirty="0"/>
              <a:t>The game ends when one player has no seeds in their pits</a:t>
            </a:r>
          </a:p>
          <a:p>
            <a:pPr lvl="1">
              <a:buSzPct val="114999"/>
            </a:pPr>
            <a:r>
              <a:rPr lang="en-US" sz="1600" dirty="0"/>
              <a:t>Or when a player has no chance of winning with remaining moves</a:t>
            </a:r>
          </a:p>
          <a:p>
            <a:r>
              <a:rPr lang="en-US" sz="2000" dirty="0"/>
              <a:t>The goal is to end the game with the most seeds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FF981-84F9-4E96-98E2-096A155E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58" y="4333121"/>
            <a:ext cx="476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8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579F-F073-48A8-A56B-20A56C6E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11695-40E4-4007-87BC-E9556FC04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implementation of a minimax/alpha beta algorithm, we found that using our H1 and H2 heuristics achieved the best performance, and resulted in both forms having nearly identical accuracy, but drastically different run times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0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E04F-E02D-4BBB-A511-EE8A6832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MiniMax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1BC4-C779-4471-8C6C-543CD1537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55850"/>
            <a:ext cx="9601196" cy="3318936"/>
          </a:xfrm>
        </p:spPr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is a form of Adversarial search, where one player “MAX” tries to find a sequence of actions it needs to win, while also assuming “MIN”, will make its best move</a:t>
            </a:r>
          </a:p>
          <a:p>
            <a:r>
              <a:rPr lang="en-US" dirty="0" err="1"/>
              <a:t>MiniMax</a:t>
            </a:r>
            <a:r>
              <a:rPr lang="en-US" dirty="0"/>
              <a:t> algorithms are typically used when the Agent’s environment is Fully Observable, Multiagent, Deterministic, Sequential, Static and Discrete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6BCEE-0B6E-4185-A152-13AD8014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4510767"/>
            <a:ext cx="38100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2C88-8B64-4916-9523-269FEC13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Alpha Beta pruning?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9A49-640A-4C5E-A60E-CB1F6FAF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Alpha Beta pruning is a way of eliminating nodes of a search tree that are worse than previously evaluated nodes</a:t>
            </a:r>
          </a:p>
          <a:p>
            <a:r>
              <a:rPr lang="en-US" dirty="0"/>
              <a:t>In the worst case of move ordering Alpha Beta’s runtime is O(</a:t>
            </a:r>
            <a:r>
              <a:rPr lang="en-US" dirty="0" err="1"/>
              <a:t>b^d</a:t>
            </a:r>
            <a:r>
              <a:rPr lang="en-US" dirty="0"/>
              <a:t>)(The same as </a:t>
            </a:r>
            <a:r>
              <a:rPr lang="en-US" dirty="0" err="1"/>
              <a:t>MiniMax</a:t>
            </a:r>
            <a:r>
              <a:rPr lang="en-US" dirty="0"/>
              <a:t>), but O(√</a:t>
            </a:r>
            <a:r>
              <a:rPr lang="en-US" dirty="0" err="1"/>
              <a:t>b^d</a:t>
            </a:r>
            <a:r>
              <a:rPr lang="en-US" dirty="0"/>
              <a:t>) best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255AB-8C50-43A1-BA45-7FD8F0953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521" y="3830901"/>
            <a:ext cx="4768394" cy="24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FC61-5970-5465-9C50-3D5E4B00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this matters?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5706-CD35-6BEB-61AB-B8446EA8A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err="1"/>
              <a:t>MiniMax</a:t>
            </a:r>
            <a:r>
              <a:rPr lang="en-US"/>
              <a:t> mancala algorithm can help a single mancala player learn better game tactics</a:t>
            </a:r>
          </a:p>
          <a:p>
            <a:pPr>
              <a:buSzPct val="114999"/>
            </a:pPr>
            <a:r>
              <a:rPr lang="en-US"/>
              <a:t>Playing against an AI such as </a:t>
            </a:r>
            <a:r>
              <a:rPr lang="en-US" err="1"/>
              <a:t>MiniMax</a:t>
            </a:r>
            <a:r>
              <a:rPr lang="en-US"/>
              <a:t> always gives a player someone to play against, and one of good skill at that</a:t>
            </a:r>
          </a:p>
          <a:p>
            <a:pPr>
              <a:buSzPct val="114999"/>
            </a:pPr>
            <a:r>
              <a:rPr lang="en-US"/>
              <a:t>This also gives us a simple AI implementation that can be a good template for other AI problems</a:t>
            </a:r>
          </a:p>
        </p:txBody>
      </p:sp>
      <p:pic>
        <p:nvPicPr>
          <p:cNvPr id="4" name="Picture 4" descr="Business people giving thumbs up">
            <a:extLst>
              <a:ext uri="{FF2B5EF4-FFF2-40B4-BE49-F238E27FC236}">
                <a16:creationId xmlns:a16="http://schemas.microsoft.com/office/drawing/2014/main" id="{AD7F0F43-2E1E-92C3-CEA4-C118F970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875" y="786464"/>
            <a:ext cx="2323123" cy="15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2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1309-0CF2-4C7D-A3A3-98D506A7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B2A3-54A3-4E36-AF16-EE2DFB7B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H1: Difference between player/opponent</a:t>
            </a:r>
          </a:p>
          <a:p>
            <a:r>
              <a:rPr lang="en-US" dirty="0"/>
              <a:t>H2: How close player is to winning</a:t>
            </a:r>
          </a:p>
          <a:p>
            <a:r>
              <a:rPr lang="en-US" dirty="0"/>
              <a:t>H3: How close opponent is to winning</a:t>
            </a:r>
          </a:p>
          <a:p>
            <a:r>
              <a:rPr lang="en-US" dirty="0"/>
              <a:t>H4: How many seeds are in the player’s pits </a:t>
            </a:r>
          </a:p>
        </p:txBody>
      </p:sp>
    </p:spTree>
    <p:extLst>
      <p:ext uri="{BB962C8B-B14F-4D97-AF65-F5344CB8AC3E}">
        <p14:creationId xmlns:p14="http://schemas.microsoft.com/office/powerpoint/2010/main" val="109901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04CBD0-B9B0-004C-64B5-58FC410C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99" y="3065969"/>
            <a:ext cx="4094017" cy="7633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>
                <a:solidFill>
                  <a:srgbClr val="262626"/>
                </a:solidFill>
              </a:rPr>
              <a:t>Demonstration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F4443-4877-4140-AA91-B661AD4F77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60" t="71757" r="74372" b="13153"/>
          <a:stretch/>
        </p:blipFill>
        <p:spPr>
          <a:xfrm>
            <a:off x="5715511" y="2499918"/>
            <a:ext cx="5018830" cy="197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4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933D-526C-437B-A3E7-6B00B981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2F14-C399-42D9-BF80-C4645FA12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all the heuristics used H1 and H2 performed the best</a:t>
            </a:r>
          </a:p>
          <a:p>
            <a:r>
              <a:rPr lang="en-US" dirty="0"/>
              <a:t>The H1/H2 heuristics were able to achieve 98-100% win rates with depths of 1</a:t>
            </a:r>
          </a:p>
          <a:p>
            <a:r>
              <a:rPr lang="en-US" dirty="0"/>
              <a:t>The H3 heuristic needs higher depths to even achieve 70-90% win rate</a:t>
            </a:r>
          </a:p>
          <a:p>
            <a:r>
              <a:rPr lang="en-US" dirty="0"/>
              <a:t>While the H4 heuristic performed worse than random</a:t>
            </a:r>
          </a:p>
        </p:txBody>
      </p:sp>
    </p:spTree>
    <p:extLst>
      <p:ext uri="{BB962C8B-B14F-4D97-AF65-F5344CB8AC3E}">
        <p14:creationId xmlns:p14="http://schemas.microsoft.com/office/powerpoint/2010/main" val="1957229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2C283F04CD64E8C5B19144A3B7F46" ma:contentTypeVersion="11" ma:contentTypeDescription="Create a new document." ma:contentTypeScope="" ma:versionID="a07747665330a3341ddf766f3ac4f13c">
  <xsd:schema xmlns:xsd="http://www.w3.org/2001/XMLSchema" xmlns:xs="http://www.w3.org/2001/XMLSchema" xmlns:p="http://schemas.microsoft.com/office/2006/metadata/properties" xmlns:ns3="388e2031-6cf4-4dc6-ae01-1c4fb3434323" xmlns:ns4="b8bb104b-3a6f-4e9b-8f41-36917266a6db" targetNamespace="http://schemas.microsoft.com/office/2006/metadata/properties" ma:root="true" ma:fieldsID="71437d03e286c4b55e9a885b59c96c95" ns3:_="" ns4:_="">
    <xsd:import namespace="388e2031-6cf4-4dc6-ae01-1c4fb3434323"/>
    <xsd:import namespace="b8bb104b-3a6f-4e9b-8f41-36917266a6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8e2031-6cf4-4dc6-ae01-1c4fb3434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b104b-3a6f-4e9b-8f41-36917266a6d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96D323-3894-4A44-98D7-8A9C235BFE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230E7F-6011-4618-A68B-AADA51C919FB}">
  <ds:schemaRefs>
    <ds:schemaRef ds:uri="388e2031-6cf4-4dc6-ae01-1c4fb3434323"/>
    <ds:schemaRef ds:uri="b8bb104b-3a6f-4e9b-8f41-36917266a6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A6E2CF-FF7C-4CC1-8053-E5E9D31E0F56}">
  <ds:schemaRefs>
    <ds:schemaRef ds:uri="388e2031-6cf4-4dc6-ae01-1c4fb3434323"/>
    <ds:schemaRef ds:uri="b8bb104b-3a6f-4e9b-8f41-36917266a6d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4650</TotalTime>
  <Words>883</Words>
  <Application>Microsoft Office PowerPoint</Application>
  <PresentationFormat>Widescreen</PresentationFormat>
  <Paragraphs>88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Organic</vt:lpstr>
      <vt:lpstr>MiniMax Mancala w/Alpha Beta Pruning</vt:lpstr>
      <vt:lpstr>Basics of Mancala</vt:lpstr>
      <vt:lpstr>Result</vt:lpstr>
      <vt:lpstr>What is MiniMax?</vt:lpstr>
      <vt:lpstr>What is Alpha Beta pruning?</vt:lpstr>
      <vt:lpstr>Why this matters?</vt:lpstr>
      <vt:lpstr>Heuristics</vt:lpstr>
      <vt:lpstr>Demonstration </vt:lpstr>
      <vt:lpstr>Win Rates</vt:lpstr>
      <vt:lpstr>MiniMax vs Alpha Beta Runtimes</vt:lpstr>
      <vt:lpstr>MiniMax vs Alpha Beta Memory Usage</vt:lpstr>
      <vt:lpstr>MiniMax Pros/Cons</vt:lpstr>
      <vt:lpstr>Alpha Beta Pros/Cons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MiniMax Mancala w/Alpha Beta Pruning</dc:title>
  <dc:creator>Meredith, Carson</dc:creator>
  <cp:lastModifiedBy>Meredith, Carson</cp:lastModifiedBy>
  <cp:revision>3</cp:revision>
  <dcterms:created xsi:type="dcterms:W3CDTF">2022-05-03T19:05:34Z</dcterms:created>
  <dcterms:modified xsi:type="dcterms:W3CDTF">2022-05-13T18:40:50Z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0x010100C6E2C283F04CD64E8C5B19144A3B7F46</vt:lpwstr>
  </property>
</Properties>
</file>